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2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2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1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4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7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2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8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5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45C1-9916-4395-8C68-DCA3562FF69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CECD-1F0D-4C60-90F4-934927CA5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806C47-F733-401D-83AC-04F0641D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3" y="3603763"/>
            <a:ext cx="1620701" cy="14908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D3E40-3F36-4DD5-95CB-B3F7DC415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25" y="4712945"/>
            <a:ext cx="1354174" cy="9164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6FDFDA-0AEE-4202-840A-C96F2D15F4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0" t="19280" r="12695"/>
          <a:stretch/>
        </p:blipFill>
        <p:spPr>
          <a:xfrm>
            <a:off x="3368675" y="933682"/>
            <a:ext cx="8823325" cy="4755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36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County Exposure to MSSP ACOs, 2012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5412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Darker shades of green represent counties with a greater share of ACO-eligible beneficiaries assigned to an ACO. The shaded county is the area of residence on file for the beneficiary.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 gray shading represents counties with fewer than 11 ACO-eligible beneficiaries.  Due to our data use agreement, we are unable to provide exposure rates for these counties.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White shading represents counties with no ACO-attributed beneficiaries. 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Light gray shading represents counties with fewer than 11 ACO-attributed beneficiaries. Due to our data use agreement, we are unable to provide exposure rates for these counties. 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0" y="6485118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marL="457200" indent="-457200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Arial" pitchFamily="34" charset="0"/>
              <a:buChar char="•"/>
              <a:defRPr lang="en-US" sz="14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08804" indent="-406699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6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2pPr>
            <a:lvl3pPr marL="1448863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Char char="•"/>
              <a:defRPr lang="en-US" sz="24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3pPr>
            <a:lvl4pPr marL="188892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0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4pPr>
            <a:lvl5pPr marL="232898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1800" dirty="0">
                <a:solidFill>
                  <a:srgbClr val="000080"/>
                </a:solidFill>
                <a:latin typeface="Calibri" pitchFamily="34" charset="0"/>
                <a:ea typeface="+mn-ea"/>
              </a:defRPr>
            </a:lvl5pPr>
            <a:lvl6pPr marL="2786521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6pPr>
            <a:lvl7pPr marL="3244056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7pPr>
            <a:lvl8pPr marL="3701592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8pPr>
            <a:lvl9pPr marL="4159128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050" dirty="0">
                <a:latin typeface="+mn-lt"/>
              </a:rPr>
              <a:t>Source: Dobson|DaVanzo analysis of 2012 VRDC RIF data, DUA #28643.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0B7DC0-285B-4859-8D24-875503F8B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82" y="875193"/>
            <a:ext cx="2552200" cy="27285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773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8381F6A-EF9D-4F37-A15E-AE4A59118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55" y="4696738"/>
            <a:ext cx="1379618" cy="9336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CB667D-55D9-48E8-B316-01B6362F2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" y="3596316"/>
            <a:ext cx="1620701" cy="14896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BD5AC6-7BD1-4313-A03F-6CF300D1D2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4" t="18790" r="12517" b="116"/>
          <a:stretch/>
        </p:blipFill>
        <p:spPr>
          <a:xfrm>
            <a:off x="3355402" y="922818"/>
            <a:ext cx="8836598" cy="472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36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County Exposure to MSSP ACOs, 2013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0" y="6485118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marL="457200" indent="-457200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Arial" pitchFamily="34" charset="0"/>
              <a:buChar char="•"/>
              <a:defRPr lang="en-US" sz="14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08804" indent="-406699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6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2pPr>
            <a:lvl3pPr marL="1448863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Char char="•"/>
              <a:defRPr lang="en-US" sz="24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3pPr>
            <a:lvl4pPr marL="188892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0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4pPr>
            <a:lvl5pPr marL="232898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1800" dirty="0">
                <a:solidFill>
                  <a:srgbClr val="000080"/>
                </a:solidFill>
                <a:latin typeface="Calibri" pitchFamily="34" charset="0"/>
                <a:ea typeface="+mn-ea"/>
              </a:defRPr>
            </a:lvl5pPr>
            <a:lvl6pPr marL="2786521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6pPr>
            <a:lvl7pPr marL="3244056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7pPr>
            <a:lvl8pPr marL="3701592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8pPr>
            <a:lvl9pPr marL="4159128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050" dirty="0">
                <a:latin typeface="+mn-lt"/>
              </a:rPr>
              <a:t>Source: Dobson|DaVanzo analysis of 2013 VRDC RIF data, DUA #28643.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9F1F2A-0154-4100-B093-5A5016B28050}"/>
              </a:ext>
            </a:extLst>
          </p:cNvPr>
          <p:cNvSpPr/>
          <p:nvPr/>
        </p:nvSpPr>
        <p:spPr>
          <a:xfrm>
            <a:off x="0" y="565412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Darker shades of green represent counties with a greater share of ACO-eligible beneficiaries assigned to an ACO. The shaded county is the area of residence on file for the beneficiary.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 gray shading represents counties with fewer than 11 ACO-eligible beneficiaries.  Due to our data use agreement, we are unable to provide exposure rates for these counties.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White shading represents counties with no ACO-attributed beneficiaries. 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Light gray shading represents counties with fewer than 11 ACO-attributed beneficiaries. Due to our data use agreement, we are unable to provide exposure rates for these counties.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36FB83-4A44-47B2-8E06-75BAF17B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82" y="875193"/>
            <a:ext cx="2552200" cy="27285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180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3C3A85-6B17-48AD-B938-9D5DBB7C1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1" t="18692" r="12808" b="1581"/>
          <a:stretch/>
        </p:blipFill>
        <p:spPr>
          <a:xfrm>
            <a:off x="3359151" y="941907"/>
            <a:ext cx="8823324" cy="4720452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0" y="6485118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marL="457200" indent="-457200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Arial" pitchFamily="34" charset="0"/>
              <a:buChar char="•"/>
              <a:defRPr lang="en-US" sz="14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08804" indent="-406699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6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2pPr>
            <a:lvl3pPr marL="1448863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Char char="•"/>
              <a:defRPr lang="en-US" sz="24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3pPr>
            <a:lvl4pPr marL="188892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0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4pPr>
            <a:lvl5pPr marL="232898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1800" dirty="0">
                <a:solidFill>
                  <a:srgbClr val="000080"/>
                </a:solidFill>
                <a:latin typeface="Calibri" pitchFamily="34" charset="0"/>
                <a:ea typeface="+mn-ea"/>
              </a:defRPr>
            </a:lvl5pPr>
            <a:lvl6pPr marL="2786521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6pPr>
            <a:lvl7pPr marL="3244056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7pPr>
            <a:lvl8pPr marL="3701592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8pPr>
            <a:lvl9pPr marL="4159128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050" dirty="0">
                <a:latin typeface="+mn-lt"/>
              </a:rPr>
              <a:t>Source: Dobson|DaVanzo analysis of 2014 VRDC RIF data, DUA #28643.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4BCF1-4CD1-4FD7-9470-58CB44F9680C}"/>
              </a:ext>
            </a:extLst>
          </p:cNvPr>
          <p:cNvSpPr/>
          <p:nvPr/>
        </p:nvSpPr>
        <p:spPr>
          <a:xfrm>
            <a:off x="0" y="565412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Darker shades of green represent counties with a greater share of ACO-eligible beneficiaries assigned to an ACO. The shaded county is the area of residence on file for the beneficiary.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 gray shading represents counties with fewer than 11 ACO-eligible beneficiaries.  Due to our data use agreement, we are unable to provide exposure rates for these counties.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White shading represents counties with no ACO-attributed beneficiaries. 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Light gray shading represents counties with fewer than 11 ACO-attributed beneficiaries. Due to our data use agreement, we are unable to provide exposure rates for these counties.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6FBD12-90C4-406B-965B-F7A8EAEAB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2" y="875193"/>
            <a:ext cx="2552200" cy="27285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7D0C90-3C17-4708-ADE1-97B79F46E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955" y="4696738"/>
            <a:ext cx="1379618" cy="9336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96BD7F-985E-44FA-A74E-CD863B922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3" y="3596316"/>
            <a:ext cx="1620701" cy="14896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F159AC-14DD-4656-9BD2-9D67A038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36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County Exposure to MSSP ACOs, 2014</a:t>
            </a:r>
          </a:p>
        </p:txBody>
      </p:sp>
    </p:spTree>
    <p:extLst>
      <p:ext uri="{BB962C8B-B14F-4D97-AF65-F5344CB8AC3E}">
        <p14:creationId xmlns:p14="http://schemas.microsoft.com/office/powerpoint/2010/main" val="160889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E8FBD1-5A97-4862-9BFE-F0C9A5D6A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5" t="18315" r="12977"/>
          <a:stretch/>
        </p:blipFill>
        <p:spPr>
          <a:xfrm>
            <a:off x="3360316" y="930122"/>
            <a:ext cx="8823445" cy="4733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59B428-EBB2-464C-80A9-6DB69B778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43" y="4696737"/>
            <a:ext cx="1379618" cy="9336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77B9FC-A776-41B3-8026-56C9BF457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8" y="3603763"/>
            <a:ext cx="1622546" cy="14821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0" y="6485118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marL="457200" indent="-457200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Arial" pitchFamily="34" charset="0"/>
              <a:buChar char="•"/>
              <a:defRPr lang="en-US" sz="14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08804" indent="-406699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6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2pPr>
            <a:lvl3pPr marL="1448863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Char char="•"/>
              <a:defRPr lang="en-US" sz="24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3pPr>
            <a:lvl4pPr marL="188892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0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4pPr>
            <a:lvl5pPr marL="232898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1800" dirty="0">
                <a:solidFill>
                  <a:srgbClr val="000080"/>
                </a:solidFill>
                <a:latin typeface="Calibri" pitchFamily="34" charset="0"/>
                <a:ea typeface="+mn-ea"/>
              </a:defRPr>
            </a:lvl5pPr>
            <a:lvl6pPr marL="2786521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6pPr>
            <a:lvl7pPr marL="3244056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7pPr>
            <a:lvl8pPr marL="3701592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8pPr>
            <a:lvl9pPr marL="4159128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050" dirty="0">
                <a:latin typeface="+mn-lt"/>
              </a:rPr>
              <a:t>Source: Dobson|DaVanzo analysis of 2015 VRDC RIF data, DUA #28643.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2739C-98FF-449E-9AD0-906C241F0E3C}"/>
              </a:ext>
            </a:extLst>
          </p:cNvPr>
          <p:cNvSpPr/>
          <p:nvPr/>
        </p:nvSpPr>
        <p:spPr>
          <a:xfrm>
            <a:off x="0" y="565412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Darker shades of green represent counties with a greater share of ACO-eligible beneficiaries assigned to an ACO. The shaded county is the area of residence on file for the beneficiary.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 gray shading represents counties with fewer than 11 ACO-eligible beneficiaries.  Due to our data use agreement, we are unable to provide exposure rates for these counties.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White shading represents counties with no ACO-attributed beneficiaries. 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Light gray shading represents counties with fewer than 11 ACO-attributed beneficiaries. Due to our data use agreement, we are unable to provide exposure rates for these counties.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3DAB71-40D0-4743-8FDC-41AB0997C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82" y="875193"/>
            <a:ext cx="2552200" cy="27285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6FB337A-EDF8-448C-919A-5AB608BE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36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County Exposure to MSSP ACOs, 2015</a:t>
            </a:r>
          </a:p>
        </p:txBody>
      </p:sp>
    </p:spTree>
    <p:extLst>
      <p:ext uri="{BB962C8B-B14F-4D97-AF65-F5344CB8AC3E}">
        <p14:creationId xmlns:p14="http://schemas.microsoft.com/office/powerpoint/2010/main" val="190081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4DAF6BB-336B-4DD9-A274-90260B260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7" t="18581" r="12900" b="1750"/>
          <a:stretch/>
        </p:blipFill>
        <p:spPr>
          <a:xfrm>
            <a:off x="3368676" y="936772"/>
            <a:ext cx="8823324" cy="474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D154B-F812-462B-8E97-98ED5F9C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6" y="3603763"/>
            <a:ext cx="1588749" cy="14821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0" y="6485118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marL="457200" indent="-457200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Arial" pitchFamily="34" charset="0"/>
              <a:buChar char="•"/>
              <a:defRPr lang="en-US" sz="14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08804" indent="-406699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6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2pPr>
            <a:lvl3pPr marL="1448863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Char char="•"/>
              <a:defRPr lang="en-US" sz="24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3pPr>
            <a:lvl4pPr marL="188892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2000" dirty="0" smtClean="0">
                <a:solidFill>
                  <a:srgbClr val="000080"/>
                </a:solidFill>
                <a:latin typeface="Calibri" pitchFamily="34" charset="0"/>
                <a:ea typeface="+mn-ea"/>
              </a:defRPr>
            </a:lvl4pPr>
            <a:lvl5pPr marL="2328985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lang="en-US" sz="1800" dirty="0">
                <a:solidFill>
                  <a:srgbClr val="000080"/>
                </a:solidFill>
                <a:latin typeface="Calibri" pitchFamily="34" charset="0"/>
                <a:ea typeface="+mn-ea"/>
              </a:defRPr>
            </a:lvl5pPr>
            <a:lvl6pPr marL="2786521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6pPr>
            <a:lvl7pPr marL="3244056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7pPr>
            <a:lvl8pPr marL="3701592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8pPr>
            <a:lvl9pPr marL="4159128" indent="-325677" algn="l" defTabSz="129952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C761"/>
              </a:buClr>
              <a:buFont typeface="Times" pitchFamily="64" charset="0"/>
              <a:buChar char="•"/>
              <a:defRPr sz="2800">
                <a:solidFill>
                  <a:srgbClr val="000080"/>
                </a:solidFill>
                <a:latin typeface="Calibri" pitchFamily="64" charset="0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050" dirty="0">
                <a:latin typeface="+mn-lt"/>
              </a:rPr>
              <a:t>Source: Dobson|DaVanzo analysis of 2016 VRDC RIF data, DUA #28643.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A261BD-452C-49DF-B0F2-5F0E1C015928}"/>
              </a:ext>
            </a:extLst>
          </p:cNvPr>
          <p:cNvSpPr/>
          <p:nvPr/>
        </p:nvSpPr>
        <p:spPr>
          <a:xfrm>
            <a:off x="0" y="565412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Darker shades of green represent counties with a greater share of ACO-eligible beneficiaries assigned to an ACO. The shaded county is the area of residence on file for the beneficiary.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Dark gray shading represents counties with fewer than 11 ACO-eligible beneficiaries.  Due to our data use agreement, we are unable to provide exposure rates for these counties.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White shading represents counties with no ACO-attributed beneficiaries. </a:t>
            </a:r>
          </a:p>
          <a:p>
            <a:pPr marL="743286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Light gray shading represents counties with fewer than 11 ACO-attributed beneficiaries. Due to our data use agreement, we are unable to provide exposure rates for these counties.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4EAED1-28EA-497A-9262-520D73953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43" y="4696737"/>
            <a:ext cx="1379618" cy="9336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4EB6468-8498-4FFD-96E7-C5A90054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36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County Exposure to MSSP ACOs, 2016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D0A3FD-3BD2-4EBC-B7F7-A7B0EC758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82" y="875193"/>
            <a:ext cx="2552200" cy="27285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024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620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County Exposure to MSSP ACOs, 2012</vt:lpstr>
      <vt:lpstr>County Exposure to MSSP ACOs, 2013</vt:lpstr>
      <vt:lpstr>County Exposure to MSSP ACOs, 2014</vt:lpstr>
      <vt:lpstr>County Exposure to MSSP ACOs, 2015</vt:lpstr>
      <vt:lpstr>County Exposure to MSSP ACOs,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Exposure to ACOs, 2012</dc:title>
  <dc:creator>Kimberly Rhodes</dc:creator>
  <cp:lastModifiedBy>Alex Hartzman</cp:lastModifiedBy>
  <cp:revision>10</cp:revision>
  <dcterms:created xsi:type="dcterms:W3CDTF">2017-03-17T17:55:15Z</dcterms:created>
  <dcterms:modified xsi:type="dcterms:W3CDTF">2018-09-18T14:40:50Z</dcterms:modified>
</cp:coreProperties>
</file>